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9" r:id="rId2"/>
    <p:sldId id="270" r:id="rId3"/>
    <p:sldId id="271" r:id="rId4"/>
    <p:sldId id="272" r:id="rId5"/>
    <p:sldId id="273" r:id="rId6"/>
    <p:sldId id="275" r:id="rId7"/>
    <p:sldId id="276" r:id="rId8"/>
    <p:sldId id="256" r:id="rId9"/>
    <p:sldId id="274" r:id="rId10"/>
    <p:sldId id="264" r:id="rId11"/>
    <p:sldId id="260" r:id="rId12"/>
    <p:sldId id="265" r:id="rId1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960" y="-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CH"/>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E77376-C4F1-4726-A426-10F42588E13F}" type="datetimeFigureOut">
              <a:rPr lang="de-CH" smtClean="0"/>
              <a:pPr/>
              <a:t>25.03.2014</a:t>
            </a:fld>
            <a:endParaRPr lang="de-CH"/>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CH"/>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CH"/>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2F72A3-F49B-4B50-A448-A2C791244C6F}" type="slidenum">
              <a:rPr lang="de-CH" smtClean="0"/>
              <a:pPr/>
              <a:t>‹Nr.›</a:t>
            </a:fld>
            <a:endParaRPr lang="de-C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1</a:t>
            </a:fld>
            <a:endParaRPr lang="de-C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2</a:t>
            </a:fld>
            <a:endParaRPr lang="de-C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3</a:t>
            </a:fld>
            <a:endParaRPr lang="de-C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4</a:t>
            </a:fld>
            <a:endParaRPr lang="de-C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5</a:t>
            </a:fld>
            <a:endParaRPr lang="de-C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6</a:t>
            </a:fld>
            <a:endParaRPr lang="de-C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7</a:t>
            </a:fld>
            <a:endParaRPr lang="de-C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8</a:t>
            </a:fld>
            <a:endParaRPr lang="de-CH"/>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9</a:t>
            </a:fld>
            <a:endParaRPr lang="de-CH"/>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10</a:t>
            </a:fld>
            <a:endParaRPr lang="de-CH"/>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11</a:t>
            </a:fld>
            <a:endParaRPr lang="de-CH"/>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a:p>
        </p:txBody>
      </p:sp>
      <p:sp>
        <p:nvSpPr>
          <p:cNvPr id="4" name="Foliennummernplatzhalter 3"/>
          <p:cNvSpPr>
            <a:spLocks noGrp="1"/>
          </p:cNvSpPr>
          <p:nvPr>
            <p:ph type="sldNum" sz="quarter" idx="10"/>
          </p:nvPr>
        </p:nvSpPr>
        <p:spPr/>
        <p:txBody>
          <a:bodyPr/>
          <a:lstStyle/>
          <a:p>
            <a:fld id="{922F72A3-F49B-4B50-A448-A2C791244C6F}" type="slidenum">
              <a:rPr lang="de-CH" smtClean="0"/>
              <a:pPr/>
              <a:t>12</a:t>
            </a:fld>
            <a:endParaRPr lang="de-C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CH"/>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CH"/>
          </a:p>
        </p:txBody>
      </p:sp>
      <p:sp>
        <p:nvSpPr>
          <p:cNvPr id="4" name="Datumsplatzhalter 3"/>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5" name="Fußzeilenplatzhalter 4"/>
          <p:cNvSpPr>
            <a:spLocks noGrp="1"/>
          </p:cNvSpPr>
          <p:nvPr>
            <p:ph type="ftr" sz="quarter" idx="11"/>
          </p:nvPr>
        </p:nvSpPr>
        <p:spPr/>
        <p:txBody>
          <a:bodyPr/>
          <a:lstStyle/>
          <a:p>
            <a:endParaRPr lang="de-CH"/>
          </a:p>
        </p:txBody>
      </p:sp>
      <p:sp>
        <p:nvSpPr>
          <p:cNvPr id="6" name="Foliennummernplatzhalter 5"/>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Datumsplatzhalter 3"/>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5" name="Fußzeilenplatzhalter 4"/>
          <p:cNvSpPr>
            <a:spLocks noGrp="1"/>
          </p:cNvSpPr>
          <p:nvPr>
            <p:ph type="ftr" sz="quarter" idx="11"/>
          </p:nvPr>
        </p:nvSpPr>
        <p:spPr/>
        <p:txBody>
          <a:bodyPr/>
          <a:lstStyle/>
          <a:p>
            <a:endParaRPr lang="de-CH"/>
          </a:p>
        </p:txBody>
      </p:sp>
      <p:sp>
        <p:nvSpPr>
          <p:cNvPr id="6" name="Foliennummernplatzhalter 5"/>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CH"/>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Textmasterformate durch Klicken bearbeiten</a:t>
            </a:r>
          </a:p>
        </p:txBody>
      </p:sp>
      <p:sp>
        <p:nvSpPr>
          <p:cNvPr id="4" name="Datumsplatzhalter 3"/>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5" name="Fußzeilenplatzhalter 4"/>
          <p:cNvSpPr>
            <a:spLocks noGrp="1"/>
          </p:cNvSpPr>
          <p:nvPr>
            <p:ph type="ftr" sz="quarter" idx="11"/>
          </p:nvPr>
        </p:nvSpPr>
        <p:spPr/>
        <p:txBody>
          <a:bodyPr/>
          <a:lstStyle/>
          <a:p>
            <a:endParaRPr lang="de-CH"/>
          </a:p>
        </p:txBody>
      </p:sp>
      <p:sp>
        <p:nvSpPr>
          <p:cNvPr id="6" name="Foliennummernplatzhalter 5"/>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5" name="Datumsplatzhalter 4"/>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6" name="Fußzeilenplatzhalter 5"/>
          <p:cNvSpPr>
            <a:spLocks noGrp="1"/>
          </p:cNvSpPr>
          <p:nvPr>
            <p:ph type="ftr" sz="quarter" idx="11"/>
          </p:nvPr>
        </p:nvSpPr>
        <p:spPr/>
        <p:txBody>
          <a:bodyPr/>
          <a:lstStyle/>
          <a:p>
            <a:endParaRPr lang="de-CH"/>
          </a:p>
        </p:txBody>
      </p:sp>
      <p:sp>
        <p:nvSpPr>
          <p:cNvPr id="7" name="Foliennummernplatzhalter 6"/>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CH"/>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7" name="Datumsplatzhalter 6"/>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8" name="Fußzeilenplatzhalter 7"/>
          <p:cNvSpPr>
            <a:spLocks noGrp="1"/>
          </p:cNvSpPr>
          <p:nvPr>
            <p:ph type="ftr" sz="quarter" idx="11"/>
          </p:nvPr>
        </p:nvSpPr>
        <p:spPr/>
        <p:txBody>
          <a:bodyPr/>
          <a:lstStyle/>
          <a:p>
            <a:endParaRPr lang="de-CH"/>
          </a:p>
        </p:txBody>
      </p:sp>
      <p:sp>
        <p:nvSpPr>
          <p:cNvPr id="9" name="Foliennummernplatzhalter 8"/>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Datumsplatzhalter 2"/>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4" name="Fußzeilenplatzhalter 3"/>
          <p:cNvSpPr>
            <a:spLocks noGrp="1"/>
          </p:cNvSpPr>
          <p:nvPr>
            <p:ph type="ftr" sz="quarter" idx="11"/>
          </p:nvPr>
        </p:nvSpPr>
        <p:spPr/>
        <p:txBody>
          <a:bodyPr/>
          <a:lstStyle/>
          <a:p>
            <a:endParaRPr lang="de-CH"/>
          </a:p>
        </p:txBody>
      </p:sp>
      <p:sp>
        <p:nvSpPr>
          <p:cNvPr id="5" name="Foliennummernplatzhalter 4"/>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3" name="Fußzeilenplatzhalter 2"/>
          <p:cNvSpPr>
            <a:spLocks noGrp="1"/>
          </p:cNvSpPr>
          <p:nvPr>
            <p:ph type="ftr" sz="quarter" idx="11"/>
          </p:nvPr>
        </p:nvSpPr>
        <p:spPr/>
        <p:txBody>
          <a:bodyPr/>
          <a:lstStyle/>
          <a:p>
            <a:endParaRPr lang="de-CH"/>
          </a:p>
        </p:txBody>
      </p:sp>
      <p:sp>
        <p:nvSpPr>
          <p:cNvPr id="4" name="Foliennummernplatzhalter 3"/>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CH"/>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4"/>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6" name="Fußzeilenplatzhalter 5"/>
          <p:cNvSpPr>
            <a:spLocks noGrp="1"/>
          </p:cNvSpPr>
          <p:nvPr>
            <p:ph type="ftr" sz="quarter" idx="11"/>
          </p:nvPr>
        </p:nvSpPr>
        <p:spPr/>
        <p:txBody>
          <a:bodyPr/>
          <a:lstStyle/>
          <a:p>
            <a:endParaRPr lang="de-CH"/>
          </a:p>
        </p:txBody>
      </p:sp>
      <p:sp>
        <p:nvSpPr>
          <p:cNvPr id="7" name="Foliennummernplatzhalter 6"/>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CH"/>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4"/>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6" name="Fußzeilenplatzhalter 5"/>
          <p:cNvSpPr>
            <a:spLocks noGrp="1"/>
          </p:cNvSpPr>
          <p:nvPr>
            <p:ph type="ftr" sz="quarter" idx="11"/>
          </p:nvPr>
        </p:nvSpPr>
        <p:spPr/>
        <p:txBody>
          <a:bodyPr/>
          <a:lstStyle/>
          <a:p>
            <a:endParaRPr lang="de-CH"/>
          </a:p>
        </p:txBody>
      </p:sp>
      <p:sp>
        <p:nvSpPr>
          <p:cNvPr id="7" name="Foliennummernplatzhalter 6"/>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Datumsplatzhalter 3"/>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5" name="Fußzeilenplatzhalter 4"/>
          <p:cNvSpPr>
            <a:spLocks noGrp="1"/>
          </p:cNvSpPr>
          <p:nvPr>
            <p:ph type="ftr" sz="quarter" idx="11"/>
          </p:nvPr>
        </p:nvSpPr>
        <p:spPr/>
        <p:txBody>
          <a:bodyPr/>
          <a:lstStyle/>
          <a:p>
            <a:endParaRPr lang="de-CH"/>
          </a:p>
        </p:txBody>
      </p:sp>
      <p:sp>
        <p:nvSpPr>
          <p:cNvPr id="6" name="Foliennummernplatzhalter 5"/>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CH"/>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Datumsplatzhalter 3"/>
          <p:cNvSpPr>
            <a:spLocks noGrp="1"/>
          </p:cNvSpPr>
          <p:nvPr>
            <p:ph type="dt" sz="half" idx="10"/>
          </p:nvPr>
        </p:nvSpPr>
        <p:spPr/>
        <p:txBody>
          <a:bodyPr/>
          <a:lstStyle/>
          <a:p>
            <a:fld id="{C6E40E43-DF11-46B5-A5AB-5B847EDB80C5}" type="datetimeFigureOut">
              <a:rPr lang="de-CH" smtClean="0"/>
              <a:pPr/>
              <a:t>25.03.2014</a:t>
            </a:fld>
            <a:endParaRPr lang="de-CH"/>
          </a:p>
        </p:txBody>
      </p:sp>
      <p:sp>
        <p:nvSpPr>
          <p:cNvPr id="5" name="Fußzeilenplatzhalter 4"/>
          <p:cNvSpPr>
            <a:spLocks noGrp="1"/>
          </p:cNvSpPr>
          <p:nvPr>
            <p:ph type="ftr" sz="quarter" idx="11"/>
          </p:nvPr>
        </p:nvSpPr>
        <p:spPr/>
        <p:txBody>
          <a:bodyPr/>
          <a:lstStyle/>
          <a:p>
            <a:endParaRPr lang="de-CH"/>
          </a:p>
        </p:txBody>
      </p:sp>
      <p:sp>
        <p:nvSpPr>
          <p:cNvPr id="6" name="Foliennummernplatzhalter 5"/>
          <p:cNvSpPr>
            <a:spLocks noGrp="1"/>
          </p:cNvSpPr>
          <p:nvPr>
            <p:ph type="sldNum" sz="quarter" idx="12"/>
          </p:nvPr>
        </p:nvSpPr>
        <p:spPr/>
        <p:txBody>
          <a:bodyPr/>
          <a:lstStyle/>
          <a:p>
            <a:fld id="{D7407B11-638D-4AC7-B901-42F1210978FE}" type="slidenum">
              <a:rPr lang="de-CH" smtClean="0"/>
              <a:pPr/>
              <a:t>‹Nr.›</a:t>
            </a:fld>
            <a:endParaRPr lang="de-C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de-CH"/>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E40E43-DF11-46B5-A5AB-5B847EDB80C5}" type="datetimeFigureOut">
              <a:rPr lang="de-CH" smtClean="0"/>
              <a:pPr/>
              <a:t>25.03.2014</a:t>
            </a:fld>
            <a:endParaRPr lang="de-CH"/>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CH"/>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07B11-638D-4AC7-B901-42F1210978FE}" type="slidenum">
              <a:rPr lang="de-CH" smtClean="0"/>
              <a:pPr/>
              <a:t>‹Nr.›</a:t>
            </a:fld>
            <a:endParaRPr lang="de-C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package" Target="../embeddings/Microsoft_Office_Word-Dokument1.docx"/></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www.youtube.com/watch?v=eDy4zqZ0pEo" TargetMode="External"/><Relationship Id="rId5" Type="http://schemas.openxmlformats.org/officeDocument/2006/relationships/hyperlink" Target="http://daserste.ndr.de/panorama/archiv/2013/ramstein109.html" TargetMode="External"/><Relationship Id="rId4" Type="http://schemas.openxmlformats.org/officeDocument/2006/relationships/hyperlink" Target="http://www.sueddeutsche.de/politik/luftangriffe-in-afrika-us-streitkraefte-steuern-drohnen-von-deutschland-aus-1.168441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CH"/>
          </a:p>
        </p:txBody>
      </p:sp>
      <p:sp>
        <p:nvSpPr>
          <p:cNvPr id="3" name="Inhaltsplatzhalter 2"/>
          <p:cNvSpPr>
            <a:spLocks noGrp="1"/>
          </p:cNvSpPr>
          <p:nvPr>
            <p:ph idx="1"/>
          </p:nvPr>
        </p:nvSpPr>
        <p:spPr/>
        <p:txBody>
          <a:bodyPr/>
          <a:lstStyle/>
          <a:p>
            <a:endParaRPr lang="de-CH"/>
          </a:p>
        </p:txBody>
      </p:sp>
      <p:graphicFrame>
        <p:nvGraphicFramePr>
          <p:cNvPr id="19458" name="Object 2"/>
          <p:cNvGraphicFramePr>
            <a:graphicFrameLocks noChangeAspect="1"/>
          </p:cNvGraphicFramePr>
          <p:nvPr/>
        </p:nvGraphicFramePr>
        <p:xfrm>
          <a:off x="234813" y="404664"/>
          <a:ext cx="8800538" cy="5832648"/>
        </p:xfrm>
        <a:graphic>
          <a:graphicData uri="http://schemas.openxmlformats.org/presentationml/2006/ole">
            <p:oleObj spid="_x0000_s19458" name="Dokument" r:id="rId4" imgW="9762916" imgH="6470168" progId="Word.Document.12">
              <p:embed/>
            </p:oleObj>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16632"/>
            <a:ext cx="8291264" cy="1301006"/>
          </a:xfrm>
        </p:spPr>
        <p:txBody>
          <a:bodyPr>
            <a:normAutofit fontScale="90000"/>
          </a:bodyPr>
          <a:lstStyle/>
          <a:p>
            <a:r>
              <a:rPr lang="de-CH" sz="2400" dirty="0" smtClean="0"/>
              <a:t/>
            </a:r>
            <a:br>
              <a:rPr lang="de-CH" sz="2400" dirty="0" smtClean="0"/>
            </a:br>
            <a:r>
              <a:rPr lang="de-CH" sz="2400" dirty="0" smtClean="0"/>
              <a:t/>
            </a:r>
            <a:br>
              <a:rPr lang="de-CH" sz="2400" dirty="0" smtClean="0"/>
            </a:br>
            <a:r>
              <a:rPr lang="de-CH" sz="2400" dirty="0" smtClean="0"/>
              <a:t/>
            </a:r>
            <a:br>
              <a:rPr lang="de-CH" sz="2400" dirty="0" smtClean="0"/>
            </a:br>
            <a:r>
              <a:rPr lang="de-CH" sz="2400" dirty="0" smtClean="0"/>
              <a:t/>
            </a:r>
            <a:br>
              <a:rPr lang="de-CH" sz="2400" dirty="0" smtClean="0"/>
            </a:br>
            <a:r>
              <a:rPr lang="de-CH" sz="2700" b="1" dirty="0" smtClean="0"/>
              <a:t>Ende Dezember 2013: Junge Frauen an den Prüfungen in der Sekundarschule von New Ways in Merka. 14 Lehrer  unterrichten die </a:t>
            </a:r>
            <a:r>
              <a:rPr lang="en-GB" sz="2700" b="1" dirty="0" smtClean="0"/>
              <a:t>136  </a:t>
            </a:r>
            <a:r>
              <a:rPr lang="en-GB" sz="2700" b="1" dirty="0" err="1" smtClean="0"/>
              <a:t>Schülerinnen</a:t>
            </a:r>
            <a:r>
              <a:rPr lang="en-GB" sz="2700" b="1" dirty="0" smtClean="0"/>
              <a:t> und 264 </a:t>
            </a:r>
            <a:r>
              <a:rPr lang="en-GB" sz="2700" b="1" dirty="0" err="1" smtClean="0"/>
              <a:t>Schüler</a:t>
            </a:r>
            <a:r>
              <a:rPr lang="en-GB" sz="2700" b="1" dirty="0" smtClean="0"/>
              <a:t>. </a:t>
            </a:r>
            <a:r>
              <a:rPr lang="de-CH" sz="2000" dirty="0" smtClean="0"/>
              <a:t/>
            </a:r>
            <a:br>
              <a:rPr lang="de-CH" sz="2000" dirty="0" smtClean="0"/>
            </a:br>
            <a:r>
              <a:rPr lang="de-CH" sz="2400" dirty="0" smtClean="0"/>
              <a:t/>
            </a:r>
            <a:br>
              <a:rPr lang="de-CH" sz="2400" dirty="0" smtClean="0"/>
            </a:br>
            <a:r>
              <a:rPr lang="en-GB" sz="2400" dirty="0" smtClean="0"/>
              <a:t> </a:t>
            </a:r>
            <a:r>
              <a:rPr lang="de-CH" sz="2400" dirty="0" smtClean="0"/>
              <a:t/>
            </a:r>
            <a:br>
              <a:rPr lang="de-CH" sz="2400" dirty="0" smtClean="0"/>
            </a:br>
            <a:r>
              <a:rPr lang="en-GB" sz="2400" b="1" dirty="0" smtClean="0"/>
              <a:t>:			</a:t>
            </a:r>
            <a:r>
              <a:rPr lang="de-CH" sz="2400" dirty="0" smtClean="0"/>
              <a:t/>
            </a:r>
            <a:br>
              <a:rPr lang="de-CH" sz="2400" dirty="0" smtClean="0"/>
            </a:br>
            <a:endParaRPr lang="de-CH" sz="2400" dirty="0"/>
          </a:p>
        </p:txBody>
      </p:sp>
      <p:sp>
        <p:nvSpPr>
          <p:cNvPr id="3" name="Inhaltsplatzhalter 2"/>
          <p:cNvSpPr>
            <a:spLocks noGrp="1"/>
          </p:cNvSpPr>
          <p:nvPr>
            <p:ph idx="1"/>
          </p:nvPr>
        </p:nvSpPr>
        <p:spPr/>
        <p:txBody>
          <a:bodyPr/>
          <a:lstStyle/>
          <a:p>
            <a:endParaRPr lang="de-CH" dirty="0"/>
          </a:p>
        </p:txBody>
      </p:sp>
      <p:pic>
        <p:nvPicPr>
          <p:cNvPr id="36866" name="Picture 2" descr="C:\Users\Heinrich\Desktop\Examen, Mädchen in der Sekundarschule, im Dezember 2013,.jpg"/>
          <p:cNvPicPr>
            <a:picLocks noChangeAspect="1" noChangeArrowheads="1"/>
          </p:cNvPicPr>
          <p:nvPr/>
        </p:nvPicPr>
        <p:blipFill>
          <a:blip r:embed="rId3" cstate="print"/>
          <a:srcRect/>
          <a:stretch>
            <a:fillRect/>
          </a:stretch>
        </p:blipFill>
        <p:spPr bwMode="auto">
          <a:xfrm>
            <a:off x="971600" y="1458000"/>
            <a:ext cx="7200000" cy="5400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7544" y="116632"/>
            <a:ext cx="8219256" cy="1301006"/>
          </a:xfrm>
        </p:spPr>
        <p:txBody>
          <a:bodyPr>
            <a:noAutofit/>
          </a:bodyPr>
          <a:lstStyle/>
          <a:p>
            <a:r>
              <a:rPr lang="de-CH" sz="2400" b="1" dirty="0" smtClean="0"/>
              <a:t>Ende Dezember 2013: Junge Männer an den Prüfungen der Sekundarschule von New Ways in Merka. . 14 Lehrer  unterrichten die </a:t>
            </a:r>
            <a:r>
              <a:rPr lang="en-GB" sz="2400" b="1" dirty="0" smtClean="0"/>
              <a:t>136  </a:t>
            </a:r>
            <a:r>
              <a:rPr lang="en-GB" sz="2400" b="1" dirty="0" err="1" smtClean="0"/>
              <a:t>Schülerinnen</a:t>
            </a:r>
            <a:r>
              <a:rPr lang="en-GB" sz="2400" b="1" dirty="0" smtClean="0"/>
              <a:t> und 264 </a:t>
            </a:r>
            <a:r>
              <a:rPr lang="en-GB" sz="2400" b="1" dirty="0" err="1" smtClean="0"/>
              <a:t>Schüler</a:t>
            </a:r>
            <a:r>
              <a:rPr lang="en-GB" sz="2400" b="1" dirty="0" smtClean="0"/>
              <a:t>. </a:t>
            </a:r>
            <a:endParaRPr lang="de-CH" sz="2400" b="1" dirty="0"/>
          </a:p>
        </p:txBody>
      </p:sp>
      <p:sp>
        <p:nvSpPr>
          <p:cNvPr id="3" name="Inhaltsplatzhalter 2"/>
          <p:cNvSpPr>
            <a:spLocks noGrp="1"/>
          </p:cNvSpPr>
          <p:nvPr>
            <p:ph idx="1"/>
          </p:nvPr>
        </p:nvSpPr>
        <p:spPr/>
        <p:txBody>
          <a:bodyPr/>
          <a:lstStyle/>
          <a:p>
            <a:endParaRPr lang="de-CH"/>
          </a:p>
        </p:txBody>
      </p:sp>
      <p:pic>
        <p:nvPicPr>
          <p:cNvPr id="38914" name="Picture 2" descr="C:\Users\Heinrich\Desktop\Examen, Knaben in der Sekundarschule, im Dezember 2013,.jpg"/>
          <p:cNvPicPr>
            <a:picLocks noChangeAspect="1" noChangeArrowheads="1"/>
          </p:cNvPicPr>
          <p:nvPr/>
        </p:nvPicPr>
        <p:blipFill>
          <a:blip r:embed="rId3" cstate="print"/>
          <a:srcRect/>
          <a:stretch>
            <a:fillRect/>
          </a:stretch>
        </p:blipFill>
        <p:spPr bwMode="auto">
          <a:xfrm>
            <a:off x="827584" y="1458000"/>
            <a:ext cx="7200000" cy="5400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7544" y="116632"/>
            <a:ext cx="8208912" cy="2088232"/>
          </a:xfrm>
        </p:spPr>
        <p:txBody>
          <a:bodyPr>
            <a:noAutofit/>
          </a:bodyPr>
          <a:lstStyle/>
          <a:p>
            <a:r>
              <a:rPr lang="de-CH" sz="2400" dirty="0" smtClean="0"/>
              <a:t/>
            </a:r>
            <a:br>
              <a:rPr lang="de-CH" sz="2400" dirty="0" smtClean="0"/>
            </a:br>
            <a:r>
              <a:rPr lang="de-CH" sz="2400" dirty="0" smtClean="0"/>
              <a:t/>
            </a:r>
            <a:br>
              <a:rPr lang="de-CH" sz="2400" dirty="0" smtClean="0"/>
            </a:br>
            <a:r>
              <a:rPr lang="de-CH" sz="2000" b="1" dirty="0" smtClean="0"/>
              <a:t>Primarschüler erhalten eine Mahlzeit. Für arme Eltern ist diese Verpflegung ihrer Kinder in der Primaschule von New Ways sehr willkommen. 14 Lehrerinnen und Lehrer unterrichten </a:t>
            </a:r>
            <a:r>
              <a:rPr lang="de-DE" sz="2000" b="1" dirty="0" smtClean="0"/>
              <a:t>649 Kinder, zur einen Hälfte Mädchen, zur anderen Knaben. Aus Platzmangel wird in zwei Schichten unterrichtet.</a:t>
            </a:r>
            <a:r>
              <a:rPr lang="de-CH" sz="2800" dirty="0" smtClean="0"/>
              <a:t/>
            </a:r>
            <a:br>
              <a:rPr lang="de-CH" sz="2800" dirty="0" smtClean="0"/>
            </a:br>
            <a:r>
              <a:rPr lang="de-CH" sz="2400" dirty="0" smtClean="0"/>
              <a:t/>
            </a:r>
            <a:br>
              <a:rPr lang="de-CH" sz="2400" dirty="0" smtClean="0"/>
            </a:br>
            <a:r>
              <a:rPr lang="de-CH" sz="2400" dirty="0" smtClean="0"/>
              <a:t/>
            </a:r>
            <a:br>
              <a:rPr lang="de-CH" sz="2400" dirty="0" smtClean="0"/>
            </a:br>
            <a:r>
              <a:rPr lang="de-CH" sz="2400" dirty="0" smtClean="0"/>
              <a:t/>
            </a:r>
            <a:br>
              <a:rPr lang="de-CH" sz="2400" dirty="0" smtClean="0"/>
            </a:br>
            <a:endParaRPr lang="de-CH" sz="2400" dirty="0"/>
          </a:p>
        </p:txBody>
      </p:sp>
      <p:sp>
        <p:nvSpPr>
          <p:cNvPr id="3" name="Inhaltsplatzhalter 2"/>
          <p:cNvSpPr>
            <a:spLocks noGrp="1"/>
          </p:cNvSpPr>
          <p:nvPr>
            <p:ph idx="1"/>
          </p:nvPr>
        </p:nvSpPr>
        <p:spPr>
          <a:xfrm>
            <a:off x="323528" y="2332037"/>
            <a:ext cx="8229600" cy="4525963"/>
          </a:xfrm>
        </p:spPr>
        <p:txBody>
          <a:bodyPr/>
          <a:lstStyle/>
          <a:p>
            <a:endParaRPr lang="de-CH" dirty="0"/>
          </a:p>
        </p:txBody>
      </p:sp>
      <p:pic>
        <p:nvPicPr>
          <p:cNvPr id="40962" name="Picture 2" descr="C:\Users\Heinrich\Desktop\School feeding.jpg"/>
          <p:cNvPicPr>
            <a:picLocks noChangeAspect="1" noChangeArrowheads="1"/>
          </p:cNvPicPr>
          <p:nvPr/>
        </p:nvPicPr>
        <p:blipFill>
          <a:blip r:embed="rId3" cstate="print"/>
          <a:srcRect/>
          <a:stretch>
            <a:fillRect/>
          </a:stretch>
        </p:blipFill>
        <p:spPr bwMode="auto">
          <a:xfrm>
            <a:off x="899592" y="1458000"/>
            <a:ext cx="7198971" cy="54000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CH" sz="2400" b="1" dirty="0" smtClean="0"/>
              <a:t>Das Welternährungsprogramm liefert für die Schülerspeisung  in Merka keine Lebensmittel mehr wie vor einigen Jahren. </a:t>
            </a:r>
            <a:endParaRPr lang="de-CH" sz="2400" b="1" dirty="0"/>
          </a:p>
        </p:txBody>
      </p:sp>
      <p:sp>
        <p:nvSpPr>
          <p:cNvPr id="3" name="Inhaltsplatzhalter 2"/>
          <p:cNvSpPr>
            <a:spLocks noGrp="1"/>
          </p:cNvSpPr>
          <p:nvPr>
            <p:ph idx="1"/>
          </p:nvPr>
        </p:nvSpPr>
        <p:spPr/>
        <p:txBody>
          <a:bodyPr/>
          <a:lstStyle/>
          <a:p>
            <a:endParaRPr lang="de-CH" dirty="0"/>
          </a:p>
        </p:txBody>
      </p:sp>
      <p:pic>
        <p:nvPicPr>
          <p:cNvPr id="43010" name="Picture 2" descr="C:\Users\Heinrich\Desktop\School feeding Mädchen.jpg"/>
          <p:cNvPicPr>
            <a:picLocks noChangeAspect="1" noChangeArrowheads="1"/>
          </p:cNvPicPr>
          <p:nvPr/>
        </p:nvPicPr>
        <p:blipFill>
          <a:blip r:embed="rId3" cstate="print"/>
          <a:srcRect/>
          <a:stretch>
            <a:fillRect/>
          </a:stretch>
        </p:blipFill>
        <p:spPr bwMode="auto">
          <a:xfrm>
            <a:off x="899592" y="1458000"/>
            <a:ext cx="7198971" cy="5400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e-CH" sz="2400" b="1" i="1" dirty="0" smtClean="0"/>
              <a:t/>
            </a:r>
            <a:br>
              <a:rPr lang="de-CH" sz="2400" b="1" i="1" dirty="0" smtClean="0"/>
            </a:br>
            <a:r>
              <a:rPr lang="de-CH" sz="2400" b="1" i="1" dirty="0" smtClean="0"/>
              <a:t/>
            </a:r>
            <a:br>
              <a:rPr lang="de-CH" sz="2400" b="1" i="1" dirty="0" smtClean="0"/>
            </a:br>
            <a:r>
              <a:rPr lang="de-CH" sz="2400" b="1" i="1" dirty="0" smtClean="0"/>
              <a:t/>
            </a:r>
            <a:br>
              <a:rPr lang="de-CH" sz="2400" b="1" i="1" dirty="0" smtClean="0"/>
            </a:br>
            <a:r>
              <a:rPr lang="de-CH" sz="2400" b="1" i="1" dirty="0" smtClean="0"/>
              <a:t/>
            </a:r>
            <a:br>
              <a:rPr lang="de-CH" sz="2400" b="1" i="1" dirty="0" smtClean="0"/>
            </a:br>
            <a:r>
              <a:rPr lang="de-CH" sz="2400" b="1" i="1" dirty="0" smtClean="0"/>
              <a:t/>
            </a:r>
            <a:br>
              <a:rPr lang="de-CH" sz="2400" b="1" i="1" dirty="0" smtClean="0"/>
            </a:br>
            <a:r>
              <a:rPr lang="de-CH" sz="2400" b="1" dirty="0" smtClean="0"/>
              <a:t>In der Sanitation, der Stadtreinigung arbeiten heute 29 Personen, ausser den Leitern alles Frauen. 10 Personen der Equipe arbeiten im Programm „One </a:t>
            </a:r>
            <a:r>
              <a:rPr lang="de-CH" sz="2400" b="1" dirty="0" err="1" smtClean="0"/>
              <a:t>day</a:t>
            </a:r>
            <a:r>
              <a:rPr lang="de-CH" sz="2400" b="1" dirty="0" smtClean="0"/>
              <a:t> </a:t>
            </a:r>
            <a:r>
              <a:rPr lang="de-CH" sz="2400" b="1" dirty="0" err="1" smtClean="0"/>
              <a:t>one</a:t>
            </a:r>
            <a:r>
              <a:rPr lang="de-CH" sz="2400" b="1" dirty="0" smtClean="0"/>
              <a:t> </a:t>
            </a:r>
            <a:r>
              <a:rPr lang="de-CH" sz="2400" b="1" dirty="0" err="1" smtClean="0"/>
              <a:t>dollar</a:t>
            </a:r>
            <a:r>
              <a:rPr lang="de-CH" sz="2400" b="1" dirty="0" smtClean="0"/>
              <a:t>“. Sie erhalten in diesem Programm einen Lohn von 50 Dollar, also etwa 45 Franken im Monat. Wie </a:t>
            </a:r>
            <a:r>
              <a:rPr lang="de-CH" sz="2400" b="1" smtClean="0"/>
              <a:t>Bashir Gobdon </a:t>
            </a:r>
            <a:r>
              <a:rPr lang="de-CH" sz="2400" b="1" dirty="0" smtClean="0"/>
              <a:t>sagte, ist in Merka bekannt, dass diese Leute von New Ways bezahlt werden und so bestehe eine soziale Kontrolle, dass sie ihre Aufgabe auch erfüllen müssten.</a:t>
            </a:r>
            <a:r>
              <a:rPr lang="de-CH" sz="2400" dirty="0" smtClean="0"/>
              <a:t/>
            </a:r>
            <a:br>
              <a:rPr lang="de-CH" sz="2400" dirty="0" smtClean="0"/>
            </a:br>
            <a:endParaRPr lang="de-CH" sz="2400" dirty="0"/>
          </a:p>
        </p:txBody>
      </p:sp>
      <p:sp>
        <p:nvSpPr>
          <p:cNvPr id="3" name="Inhaltsplatzhalter 2"/>
          <p:cNvSpPr>
            <a:spLocks noGrp="1"/>
          </p:cNvSpPr>
          <p:nvPr>
            <p:ph idx="1"/>
          </p:nvPr>
        </p:nvSpPr>
        <p:spPr/>
        <p:txBody>
          <a:bodyPr/>
          <a:lstStyle/>
          <a:p>
            <a:endParaRPr lang="de-CH" dirty="0"/>
          </a:p>
        </p:txBody>
      </p:sp>
      <p:pic>
        <p:nvPicPr>
          <p:cNvPr id="47106" name="Picture 2" descr="C:\Users\Heinrich\Desktop\Strassenreinigung in Merka.jpg"/>
          <p:cNvPicPr>
            <a:picLocks noChangeAspect="1" noChangeArrowheads="1"/>
          </p:cNvPicPr>
          <p:nvPr/>
        </p:nvPicPr>
        <p:blipFill>
          <a:blip r:embed="rId3" cstate="print"/>
          <a:srcRect/>
          <a:stretch>
            <a:fillRect/>
          </a:stretch>
        </p:blipFill>
        <p:spPr bwMode="auto">
          <a:xfrm>
            <a:off x="0" y="3483527"/>
            <a:ext cx="4500000" cy="3374473"/>
          </a:xfrm>
          <a:prstGeom prst="rect">
            <a:avLst/>
          </a:prstGeom>
          <a:noFill/>
        </p:spPr>
      </p:pic>
      <p:pic>
        <p:nvPicPr>
          <p:cNvPr id="47107" name="Picture 3" descr="C:\Users\Heinrich\Desktop\Foto No. 20, Team der Stadtreinigung an der Arbeit.jpg"/>
          <p:cNvPicPr>
            <a:picLocks noChangeAspect="1" noChangeArrowheads="1"/>
          </p:cNvPicPr>
          <p:nvPr/>
        </p:nvPicPr>
        <p:blipFill>
          <a:blip r:embed="rId4" cstate="print"/>
          <a:srcRect/>
          <a:stretch>
            <a:fillRect/>
          </a:stretch>
        </p:blipFill>
        <p:spPr bwMode="auto">
          <a:xfrm>
            <a:off x="4644000" y="3483199"/>
            <a:ext cx="4500000" cy="3374801"/>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CH" sz="2200" b="1" dirty="0" smtClean="0"/>
              <a:t/>
            </a:r>
            <a:br>
              <a:rPr lang="de-CH" sz="2200" b="1" dirty="0" smtClean="0"/>
            </a:br>
            <a:r>
              <a:rPr lang="de-CH" sz="2200" b="1" dirty="0" smtClean="0"/>
              <a:t>Im Ambulatorium arbeiten heute 17 Personen, Krankenschwester, Hebammen, ein Laborant, ein Apothekerin, Reinigungspersonal und Wächter. Wie uns mitgeteilt wurde, besuchten im Monat Dezember des letzten Jahres 2078 Personen das Ambulatorium, vor allem Mütter mit ihren Kindern. Ein Arzt fehlt leider im Ambulatorium.</a:t>
            </a:r>
            <a:r>
              <a:rPr lang="de-CH" sz="2400" dirty="0" smtClean="0"/>
              <a:t/>
            </a:r>
            <a:br>
              <a:rPr lang="de-CH" sz="2400" dirty="0" smtClean="0"/>
            </a:br>
            <a:endParaRPr lang="de-CH" sz="2400" dirty="0"/>
          </a:p>
        </p:txBody>
      </p:sp>
      <p:sp>
        <p:nvSpPr>
          <p:cNvPr id="3" name="Inhaltsplatzhalter 2"/>
          <p:cNvSpPr>
            <a:spLocks noGrp="1"/>
          </p:cNvSpPr>
          <p:nvPr>
            <p:ph idx="1"/>
          </p:nvPr>
        </p:nvSpPr>
        <p:spPr/>
        <p:txBody>
          <a:bodyPr/>
          <a:lstStyle/>
          <a:p>
            <a:endParaRPr lang="de-CH" dirty="0"/>
          </a:p>
        </p:txBody>
      </p:sp>
      <p:pic>
        <p:nvPicPr>
          <p:cNvPr id="49154" name="Picture 2" descr="C:\Users\Heinrich\Desktop\Frauen warten vor dem Ambulatorium.jpg"/>
          <p:cNvPicPr>
            <a:picLocks noChangeAspect="1" noChangeArrowheads="1"/>
          </p:cNvPicPr>
          <p:nvPr/>
        </p:nvPicPr>
        <p:blipFill>
          <a:blip r:embed="rId3" cstate="print"/>
          <a:srcRect/>
          <a:stretch>
            <a:fillRect/>
          </a:stretch>
        </p:blipFill>
        <p:spPr bwMode="auto">
          <a:xfrm>
            <a:off x="1331640" y="1779587"/>
            <a:ext cx="6772275" cy="5078413"/>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11560" y="260649"/>
            <a:ext cx="7848872" cy="2088231"/>
          </a:xfrm>
        </p:spPr>
        <p:txBody>
          <a:bodyPr>
            <a:noAutofit/>
          </a:bodyPr>
          <a:lstStyle/>
          <a:p>
            <a:pPr algn="l"/>
            <a:r>
              <a:rPr lang="en-US" sz="2000" i="1" dirty="0" smtClean="0"/>
              <a:t/>
            </a:r>
            <a:br>
              <a:rPr lang="en-US" sz="2000" i="1" dirty="0" smtClean="0"/>
            </a:br>
            <a:r>
              <a:rPr lang="en-US" sz="2000" i="1" dirty="0" smtClean="0"/>
              <a:t/>
            </a:r>
            <a:br>
              <a:rPr lang="en-US" sz="2000" i="1" dirty="0" smtClean="0"/>
            </a:br>
            <a:r>
              <a:rPr lang="en-US" sz="2000" i="1" dirty="0" smtClean="0"/>
              <a:t/>
            </a:r>
            <a:br>
              <a:rPr lang="en-US" sz="2000" i="1" dirty="0" smtClean="0"/>
            </a:br>
            <a:r>
              <a:rPr lang="en-US" sz="2000" i="1" dirty="0" smtClean="0"/>
              <a:t/>
            </a:r>
            <a:br>
              <a:rPr lang="en-US" sz="2000" i="1" dirty="0" smtClean="0"/>
            </a:br>
            <a:r>
              <a:rPr lang="en-US" sz="2400" b="1" i="1" dirty="0" smtClean="0"/>
              <a:t>Brief </a:t>
            </a:r>
            <a:r>
              <a:rPr lang="en-US" sz="2400" b="1" i="1" dirty="0" err="1" smtClean="0"/>
              <a:t>wird</a:t>
            </a:r>
            <a:r>
              <a:rPr lang="en-US" sz="2400" b="1" i="1" dirty="0" smtClean="0"/>
              <a:t> </a:t>
            </a:r>
            <a:r>
              <a:rPr lang="en-US" sz="2400" b="1" i="1" dirty="0" err="1" smtClean="0"/>
              <a:t>diskutiert</a:t>
            </a:r>
            <a:r>
              <a:rPr lang="en-US" sz="2400" b="1" i="1" dirty="0" smtClean="0"/>
              <a:t> den </a:t>
            </a:r>
            <a:r>
              <a:rPr lang="en-US" sz="2400" b="1" i="1" dirty="0" err="1" smtClean="0"/>
              <a:t>wir</a:t>
            </a:r>
            <a:r>
              <a:rPr lang="en-US" sz="2400" b="1" i="1" dirty="0" smtClean="0"/>
              <a:t> </a:t>
            </a:r>
            <a:r>
              <a:rPr lang="en-US" sz="2400" b="1" i="1" dirty="0" err="1" smtClean="0"/>
              <a:t>nach</a:t>
            </a:r>
            <a:r>
              <a:rPr lang="en-US" sz="2400" b="1" i="1" dirty="0" smtClean="0"/>
              <a:t> Merka </a:t>
            </a:r>
            <a:r>
              <a:rPr lang="en-US" sz="2400" b="1" i="1" dirty="0" err="1" smtClean="0"/>
              <a:t>geschickt</a:t>
            </a:r>
            <a:r>
              <a:rPr lang="en-US" sz="2400" b="1" i="1" dirty="0" smtClean="0"/>
              <a:t> </a:t>
            </a:r>
            <a:r>
              <a:rPr lang="en-US" sz="2400" b="1" i="1" dirty="0" err="1" smtClean="0"/>
              <a:t>haben</a:t>
            </a:r>
            <a:r>
              <a:rPr lang="en-US" sz="2400" b="1" i="1" dirty="0" smtClean="0"/>
              <a:t>.</a:t>
            </a:r>
            <a:br>
              <a:rPr lang="en-US" sz="2400" b="1" i="1" dirty="0" smtClean="0"/>
            </a:br>
            <a:r>
              <a:rPr lang="en-US" sz="2000" b="1" i="1" dirty="0" smtClean="0"/>
              <a:t/>
            </a:r>
            <a:br>
              <a:rPr lang="en-US" sz="2000" b="1" i="1" dirty="0" smtClean="0"/>
            </a:br>
            <a:r>
              <a:rPr lang="en-US" sz="2400" b="1" i="1" dirty="0" smtClean="0"/>
              <a:t>3.  </a:t>
            </a:r>
            <a:r>
              <a:rPr lang="en-US" sz="2400" b="1" i="1" dirty="0" err="1" smtClean="0"/>
              <a:t>Januar</a:t>
            </a:r>
            <a:r>
              <a:rPr lang="en-US" sz="2400" b="1" i="1" dirty="0" smtClean="0"/>
              <a:t> 2014 Dear All.   	</a:t>
            </a:r>
            <a:br>
              <a:rPr lang="en-US" sz="2400" b="1" i="1" dirty="0" smtClean="0"/>
            </a:br>
            <a:r>
              <a:rPr lang="en-US" sz="2400" b="1" i="1" dirty="0" smtClean="0"/>
              <a:t>On Wednesday 1</a:t>
            </a:r>
            <a:r>
              <a:rPr lang="en-US" sz="2400" b="1" i="1" baseline="30000" dirty="0" smtClean="0"/>
              <a:t>st</a:t>
            </a:r>
            <a:r>
              <a:rPr lang="en-US" sz="2400" b="1" i="1" dirty="0" smtClean="0"/>
              <a:t> January 2014 we had a meeting in our compound to discourse about the letter you wrote to us on 25</a:t>
            </a:r>
            <a:r>
              <a:rPr lang="en-US" sz="2400" b="1" i="1" baseline="30000" dirty="0" smtClean="0"/>
              <a:t>th</a:t>
            </a:r>
            <a:r>
              <a:rPr lang="en-US" sz="2400" b="1" i="1" dirty="0" smtClean="0"/>
              <a:t> December 2013. So here you will find attached photos and a request letter from all New way staff in every section, and I let </a:t>
            </a:r>
            <a:r>
              <a:rPr lang="en-US" sz="2400" b="1" i="1" dirty="0" err="1" smtClean="0"/>
              <a:t>abdullahi</a:t>
            </a:r>
            <a:r>
              <a:rPr lang="en-US" sz="2400" b="1" i="1" dirty="0" smtClean="0"/>
              <a:t> to send you the English version. Thank you and best regards  Saalim</a:t>
            </a:r>
            <a:r>
              <a:rPr lang="en-US" sz="2000" dirty="0" smtClean="0"/>
              <a:t/>
            </a:r>
            <a:br>
              <a:rPr lang="en-US" sz="2000" dirty="0" smtClean="0"/>
            </a:br>
            <a:endParaRPr lang="de-CH" sz="2000" dirty="0"/>
          </a:p>
        </p:txBody>
      </p:sp>
      <p:sp>
        <p:nvSpPr>
          <p:cNvPr id="3" name="Untertitel 2"/>
          <p:cNvSpPr>
            <a:spLocks noGrp="1"/>
          </p:cNvSpPr>
          <p:nvPr>
            <p:ph type="subTitle" idx="1"/>
          </p:nvPr>
        </p:nvSpPr>
        <p:spPr/>
        <p:txBody>
          <a:bodyPr/>
          <a:lstStyle/>
          <a:p>
            <a:endParaRPr lang="de-CH" dirty="0"/>
          </a:p>
        </p:txBody>
      </p:sp>
      <p:pic>
        <p:nvPicPr>
          <p:cNvPr id="1026" name="Picture 2" descr="C:\Users\Heinrich\Desktop\Versammlung der Mitarbeiter in Merka 1. Januar 2014.jpg"/>
          <p:cNvPicPr>
            <a:picLocks noChangeAspect="1" noChangeArrowheads="1"/>
          </p:cNvPicPr>
          <p:nvPr/>
        </p:nvPicPr>
        <p:blipFill>
          <a:blip r:embed="rId3" cstate="print"/>
          <a:srcRect/>
          <a:stretch>
            <a:fillRect/>
          </a:stretch>
        </p:blipFill>
        <p:spPr bwMode="auto">
          <a:xfrm>
            <a:off x="0" y="3481913"/>
            <a:ext cx="4500000" cy="3376087"/>
          </a:xfrm>
          <a:prstGeom prst="rect">
            <a:avLst/>
          </a:prstGeom>
          <a:noFill/>
        </p:spPr>
      </p:pic>
      <p:pic>
        <p:nvPicPr>
          <p:cNvPr id="34817" name="Picture 1" descr="C:\Users\Heinrich\Desktop\Versammlung der Mitarbeiter in Merka 1. Januar 2014 Bild mit Frauen.jpg"/>
          <p:cNvPicPr>
            <a:picLocks noChangeAspect="1" noChangeArrowheads="1"/>
          </p:cNvPicPr>
          <p:nvPr/>
        </p:nvPicPr>
        <p:blipFill>
          <a:blip r:embed="rId4" cstate="print"/>
          <a:srcRect/>
          <a:stretch>
            <a:fillRect/>
          </a:stretch>
        </p:blipFill>
        <p:spPr bwMode="auto">
          <a:xfrm>
            <a:off x="4644000" y="3481915"/>
            <a:ext cx="4500000" cy="337608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e-CH" sz="2400" b="1" dirty="0" smtClean="0"/>
              <a:t>Brief an den Vorstand des Fördervereins Neue Wege in Somalia in Zürich wird von allen Mitarbeitern der Sektionen unterschrieben.</a:t>
            </a:r>
            <a:endParaRPr lang="de-CH" sz="2400" b="1" dirty="0"/>
          </a:p>
        </p:txBody>
      </p:sp>
      <p:sp>
        <p:nvSpPr>
          <p:cNvPr id="3" name="Inhaltsplatzhalter 2"/>
          <p:cNvSpPr>
            <a:spLocks noGrp="1"/>
          </p:cNvSpPr>
          <p:nvPr>
            <p:ph idx="1"/>
          </p:nvPr>
        </p:nvSpPr>
        <p:spPr/>
        <p:txBody>
          <a:bodyPr>
            <a:normAutofit/>
          </a:bodyPr>
          <a:lstStyle/>
          <a:p>
            <a:endParaRPr lang="de-CH" sz="2400" dirty="0"/>
          </a:p>
        </p:txBody>
      </p:sp>
      <p:pic>
        <p:nvPicPr>
          <p:cNvPr id="2050" name="Picture 2" descr="C:\Users\Heinrich\Desktop\Versammlung der Mitarbeiter in Merka 1. Januar 2014 Bild mit Frauen Bild 2jpg.jpg"/>
          <p:cNvPicPr>
            <a:picLocks noChangeAspect="1" noChangeArrowheads="1"/>
          </p:cNvPicPr>
          <p:nvPr/>
        </p:nvPicPr>
        <p:blipFill>
          <a:blip r:embed="rId3" cstate="print"/>
          <a:srcRect/>
          <a:stretch>
            <a:fillRect/>
          </a:stretch>
        </p:blipFill>
        <p:spPr bwMode="auto">
          <a:xfrm>
            <a:off x="0" y="1700808"/>
            <a:ext cx="4500000" cy="3376086"/>
          </a:xfrm>
          <a:prstGeom prst="rect">
            <a:avLst/>
          </a:prstGeom>
          <a:noFill/>
        </p:spPr>
      </p:pic>
      <p:pic>
        <p:nvPicPr>
          <p:cNvPr id="34817" name="Picture 1" descr="C:\Users\Heinrich\Desktop\Unterschrift.jpg"/>
          <p:cNvPicPr>
            <a:picLocks noChangeAspect="1" noChangeArrowheads="1"/>
          </p:cNvPicPr>
          <p:nvPr/>
        </p:nvPicPr>
        <p:blipFill>
          <a:blip r:embed="rId4" cstate="print"/>
          <a:srcRect/>
          <a:stretch>
            <a:fillRect/>
          </a:stretch>
        </p:blipFill>
        <p:spPr bwMode="auto">
          <a:xfrm>
            <a:off x="4644000" y="3481915"/>
            <a:ext cx="4500000" cy="337608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23528" y="0"/>
            <a:ext cx="8424936" cy="2996952"/>
          </a:xfrm>
        </p:spPr>
        <p:txBody>
          <a:bodyPr>
            <a:noAutofit/>
          </a:bodyPr>
          <a:lstStyle/>
          <a:p>
            <a:pPr algn="l"/>
            <a:r>
              <a:rPr lang="en-US" sz="2000" dirty="0" smtClean="0"/>
              <a:t>.</a:t>
            </a:r>
            <a:br>
              <a:rPr lang="en-US" sz="2000" dirty="0" smtClean="0"/>
            </a:br>
            <a:r>
              <a:rPr lang="en-US" sz="2000" dirty="0" smtClean="0"/>
              <a:t/>
            </a:r>
            <a:br>
              <a:rPr lang="en-US" sz="2000" dirty="0" smtClean="0"/>
            </a:br>
            <a:r>
              <a:rPr lang="en-US" sz="2000" dirty="0" smtClean="0"/>
              <a:t/>
            </a:r>
            <a:br>
              <a:rPr lang="en-US" sz="2000" dirty="0" smtClean="0"/>
            </a:br>
            <a:r>
              <a:rPr lang="en-US" sz="2000" b="1" dirty="0" smtClean="0"/>
              <a:t>5. November 2013</a:t>
            </a:r>
            <a:br>
              <a:rPr lang="en-US" sz="2000" b="1" dirty="0" smtClean="0"/>
            </a:br>
            <a:r>
              <a:rPr lang="en-US" sz="2000" b="1" dirty="0" smtClean="0"/>
              <a:t/>
            </a:r>
            <a:br>
              <a:rPr lang="en-US" sz="2000" b="1" dirty="0" smtClean="0"/>
            </a:br>
            <a:r>
              <a:rPr lang="en-US" sz="2000" b="1" dirty="0" smtClean="0"/>
              <a:t>Dear Jenny </a:t>
            </a:r>
            <a:br>
              <a:rPr lang="en-US" sz="2000" b="1" dirty="0" smtClean="0"/>
            </a:br>
            <a:r>
              <a:rPr lang="en-US" sz="2000" b="1" dirty="0" smtClean="0"/>
              <a:t>I inform you that today all activities of new ways were suspended including sanitation. That was related to the explosion targeted on Amisom troops that  happened yesterday afternoon in front of our compounds. And you can find attached </a:t>
            </a:r>
            <a:r>
              <a:rPr lang="en-US" sz="2000" b="1" dirty="0" err="1" smtClean="0"/>
              <a:t>photo.s</a:t>
            </a:r>
            <a:r>
              <a:rPr lang="en-US" sz="2000" b="1" dirty="0" smtClean="0"/>
              <a:t/>
            </a:r>
            <a:br>
              <a:rPr lang="en-US" sz="2000" b="1" dirty="0" smtClean="0"/>
            </a:br>
            <a:r>
              <a:rPr lang="en-US" sz="2000" b="1" dirty="0" smtClean="0"/>
              <a:t>Fortunately it was Friday and there were no students and teachers in the school also the Ambulatory was the same. So from yesterday until now the area is surrounded by the police and the Amisom troops. For more information you will get from Abdullahi.		Best Regards Saalim   </a:t>
            </a:r>
            <a:r>
              <a:rPr lang="en-US" sz="2000" dirty="0" smtClean="0"/>
              <a:t/>
            </a:r>
            <a:br>
              <a:rPr lang="en-US" sz="2000" dirty="0" smtClean="0"/>
            </a:br>
            <a:endParaRPr lang="de-CH" sz="2000" dirty="0"/>
          </a:p>
        </p:txBody>
      </p:sp>
      <p:pic>
        <p:nvPicPr>
          <p:cNvPr id="1026" name="Picture 2"/>
          <p:cNvPicPr>
            <a:picLocks noGrp="1" noChangeAspect="1" noChangeArrowheads="1"/>
          </p:cNvPicPr>
          <p:nvPr>
            <p:ph idx="1"/>
          </p:nvPr>
        </p:nvPicPr>
        <p:blipFill>
          <a:blip r:embed="rId3" cstate="print"/>
          <a:srcRect/>
          <a:stretch>
            <a:fillRect/>
          </a:stretch>
        </p:blipFill>
        <p:spPr bwMode="auto">
          <a:xfrm>
            <a:off x="251520" y="3809129"/>
            <a:ext cx="4065161" cy="3048871"/>
          </a:xfrm>
          <a:prstGeom prst="rect">
            <a:avLst/>
          </a:prstGeom>
          <a:noFill/>
          <a:ln w="9525">
            <a:noFill/>
            <a:miter lim="800000"/>
            <a:headEnd/>
            <a:tailEnd/>
          </a:ln>
          <a:effectLst/>
        </p:spPr>
      </p:pic>
      <p:pic>
        <p:nvPicPr>
          <p:cNvPr id="3" name="Picture 2" descr="C:\Users\Heinrich\Desktop\Lastwagen der AMSIOM der durch eine Mine zerstört wurde.jpg"/>
          <p:cNvPicPr>
            <a:picLocks noChangeAspect="1" noChangeArrowheads="1"/>
          </p:cNvPicPr>
          <p:nvPr/>
        </p:nvPicPr>
        <p:blipFill>
          <a:blip r:embed="rId4" cstate="print"/>
          <a:srcRect/>
          <a:stretch>
            <a:fillRect/>
          </a:stretch>
        </p:blipFill>
        <p:spPr bwMode="auto">
          <a:xfrm>
            <a:off x="4716016" y="3718738"/>
            <a:ext cx="4184357" cy="313926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27984" y="0"/>
            <a:ext cx="4716016" cy="6858000"/>
          </a:xfrm>
        </p:spPr>
        <p:txBody>
          <a:bodyPr>
            <a:noAutofit/>
          </a:bodyPr>
          <a:lstStyle/>
          <a:p>
            <a:pPr algn="l"/>
            <a:r>
              <a:rPr lang="de-CH" sz="1450" b="1" dirty="0" smtClean="0">
                <a:latin typeface="Arial" pitchFamily="34" charset="0"/>
                <a:cs typeface="Arial" pitchFamily="34" charset="0"/>
              </a:rPr>
              <a:t>Somaliland und Puntland </a:t>
            </a:r>
            <a:r>
              <a:rPr lang="de-CH" sz="1450" dirty="0" smtClean="0">
                <a:latin typeface="Arial" pitchFamily="34" charset="0"/>
                <a:cs typeface="Arial" pitchFamily="34" charset="0"/>
              </a:rPr>
              <a:t>im Norden sind früher britische Kolonien gewesen. Der Süden Somalias stand unter italienischer Herrschaft. 1960 wurde Somalia unabhängig.</a:t>
            </a:r>
            <a:br>
              <a:rPr lang="de-CH" sz="1450" dirty="0" smtClean="0">
                <a:latin typeface="Arial" pitchFamily="34" charset="0"/>
                <a:cs typeface="Arial" pitchFamily="34" charset="0"/>
              </a:rPr>
            </a:br>
            <a:r>
              <a:rPr lang="de-CH" sz="1450" dirty="0" smtClean="0">
                <a:latin typeface="Arial" pitchFamily="34" charset="0"/>
                <a:cs typeface="Arial" pitchFamily="34" charset="0"/>
              </a:rPr>
              <a:t/>
            </a:r>
            <a:br>
              <a:rPr lang="de-CH" sz="1450" dirty="0" smtClean="0">
                <a:latin typeface="Arial" pitchFamily="34" charset="0"/>
                <a:cs typeface="Arial" pitchFamily="34" charset="0"/>
              </a:rPr>
            </a:br>
            <a:r>
              <a:rPr lang="de-CH" sz="1450" dirty="0" smtClean="0">
                <a:latin typeface="Arial" pitchFamily="34" charset="0"/>
                <a:cs typeface="Arial" pitchFamily="34" charset="0"/>
              </a:rPr>
              <a:t>Seit dem Sturz des Diktators Siad Barre, im Jahr 1991, herrscht in Somalia Bürgerkrieg. Der Norden, Somaliland und Puntland, ist relativ stabil. </a:t>
            </a:r>
            <a:br>
              <a:rPr lang="de-CH" sz="1450" dirty="0" smtClean="0">
                <a:latin typeface="Arial" pitchFamily="34" charset="0"/>
                <a:cs typeface="Arial" pitchFamily="34" charset="0"/>
              </a:rPr>
            </a:br>
            <a:r>
              <a:rPr lang="de-CH" sz="1450" dirty="0" smtClean="0">
                <a:latin typeface="Arial" pitchFamily="34" charset="0"/>
                <a:cs typeface="Arial" pitchFamily="34" charset="0"/>
              </a:rPr>
              <a:t/>
            </a:r>
            <a:br>
              <a:rPr lang="de-CH" sz="1450" dirty="0" smtClean="0">
                <a:latin typeface="Arial" pitchFamily="34" charset="0"/>
                <a:cs typeface="Arial" pitchFamily="34" charset="0"/>
              </a:rPr>
            </a:br>
            <a:r>
              <a:rPr lang="de-CH" sz="1450" dirty="0" smtClean="0">
                <a:latin typeface="Arial" pitchFamily="34" charset="0"/>
                <a:cs typeface="Arial" pitchFamily="34" charset="0"/>
              </a:rPr>
              <a:t>In Somalia hat es im Verhältnis zur Bevölkerungszahl (ca. 10  Millionen) weltweit am meisten Flüchtlinge - In Somalia zählt man eine Million intern Vertriebene und eine weitere Million Somalier leben in Nachbarländern. Im kenianischen Flüchtlingslager Dadaab  leben fast 500‘000 somalische Flüchtlinge.</a:t>
            </a:r>
            <a:br>
              <a:rPr lang="de-CH" sz="1450" dirty="0" smtClean="0">
                <a:latin typeface="Arial" pitchFamily="34" charset="0"/>
                <a:cs typeface="Arial" pitchFamily="34" charset="0"/>
              </a:rPr>
            </a:br>
            <a:r>
              <a:rPr lang="de-CH" sz="1450" dirty="0" smtClean="0">
                <a:latin typeface="Arial" pitchFamily="34" charset="0"/>
                <a:cs typeface="Arial" pitchFamily="34" charset="0"/>
              </a:rPr>
              <a:t/>
            </a:r>
            <a:br>
              <a:rPr lang="de-CH" sz="1450" dirty="0" smtClean="0">
                <a:latin typeface="Arial" pitchFamily="34" charset="0"/>
                <a:cs typeface="Arial" pitchFamily="34" charset="0"/>
              </a:rPr>
            </a:br>
            <a:r>
              <a:rPr lang="de-CH" sz="1450" dirty="0" smtClean="0">
                <a:latin typeface="Arial" pitchFamily="34" charset="0"/>
                <a:cs typeface="Arial" pitchFamily="34" charset="0"/>
              </a:rPr>
              <a:t>Laut der UNO sind am Horn von Afrika immer noch Millionen Menschen auf Unterstützung angewiesen. Bis jetzt sei nur 4 Prozent der benötigten </a:t>
            </a:r>
            <a:r>
              <a:rPr lang="de-CH" sz="1450" smtClean="0">
                <a:latin typeface="Arial" pitchFamily="34" charset="0"/>
                <a:cs typeface="Arial" pitchFamily="34" charset="0"/>
              </a:rPr>
              <a:t>Hilfe ein-gegangen</a:t>
            </a:r>
            <a:r>
              <a:rPr lang="de-CH" sz="1450" dirty="0" smtClean="0">
                <a:latin typeface="Arial" pitchFamily="34" charset="0"/>
                <a:cs typeface="Arial" pitchFamily="34" charset="0"/>
              </a:rPr>
              <a:t>, laut der UNO. Die Situation sei heute mit 2011 vergleichbar, als 260‘000 Menschen in Somalia verhungerten. Heute leben in Somalia schätzungs-weise 857‘000 Menschen unter „Krisen-und Notfall-</a:t>
            </a:r>
            <a:r>
              <a:rPr lang="de-CH" sz="1450" dirty="0" err="1" smtClean="0">
                <a:latin typeface="Arial" pitchFamily="34" charset="0"/>
                <a:cs typeface="Arial" pitchFamily="34" charset="0"/>
              </a:rPr>
              <a:t>bedingungen</a:t>
            </a:r>
            <a:r>
              <a:rPr lang="de-CH" sz="1450" dirty="0" smtClean="0">
                <a:latin typeface="Arial" pitchFamily="34" charset="0"/>
                <a:cs typeface="Arial" pitchFamily="34" charset="0"/>
              </a:rPr>
              <a:t>". Das heisst, viele dieser Menschen leben in ländlichen Gebieten die nur schwer durch Hilfsorganisationen erreichbar sind. Eine Hungersnot herrsche im Land im Moment nicht, aber für rund zwei Millionen </a:t>
            </a:r>
            <a:r>
              <a:rPr lang="de-CH" sz="1450" dirty="0" err="1" smtClean="0">
                <a:latin typeface="Arial" pitchFamily="34" charset="0"/>
                <a:cs typeface="Arial" pitchFamily="34" charset="0"/>
              </a:rPr>
              <a:t>Somalis</a:t>
            </a:r>
            <a:r>
              <a:rPr lang="de-CH" sz="1450" dirty="0" smtClean="0">
                <a:latin typeface="Arial" pitchFamily="34" charset="0"/>
                <a:cs typeface="Arial" pitchFamily="34" charset="0"/>
              </a:rPr>
              <a:t> sei die Versorgung mit Lebensmitteln unsicher, laut der UNO.</a:t>
            </a:r>
            <a:endParaRPr lang="de-CH" sz="1450" dirty="0">
              <a:latin typeface="Arial" pitchFamily="34" charset="0"/>
              <a:cs typeface="Arial" pitchFamily="34" charset="0"/>
            </a:endParaRPr>
          </a:p>
        </p:txBody>
      </p:sp>
      <p:pic>
        <p:nvPicPr>
          <p:cNvPr id="1026" name="Picture 2" descr="C:\Users\Heinrich\Desktop\Somalia Karte BBC 23.02.14 _63181557_som_controlled_areas_30429sep.gif"/>
          <p:cNvPicPr>
            <a:picLocks noGrp="1" noChangeAspect="1" noChangeArrowheads="1"/>
          </p:cNvPicPr>
          <p:nvPr>
            <p:ph idx="1"/>
          </p:nvPr>
        </p:nvPicPr>
        <p:blipFill>
          <a:blip r:embed="rId3" cstate="print"/>
          <a:srcRect/>
          <a:stretch>
            <a:fillRect/>
          </a:stretch>
        </p:blipFill>
        <p:spPr bwMode="auto">
          <a:xfrm>
            <a:off x="-1" y="188640"/>
            <a:ext cx="4427985" cy="6700239"/>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7544" y="0"/>
            <a:ext cx="8219256" cy="1417638"/>
          </a:xfrm>
        </p:spPr>
        <p:txBody>
          <a:bodyPr/>
          <a:lstStyle/>
          <a:p>
            <a:endParaRPr lang="de-CH" dirty="0"/>
          </a:p>
        </p:txBody>
      </p:sp>
      <p:pic>
        <p:nvPicPr>
          <p:cNvPr id="5" name="Inhaltsplatzhalter 4" descr="Mädchen nach dem Drohnenangriff.jpg"/>
          <p:cNvPicPr>
            <a:picLocks noGrp="1" noChangeAspect="1"/>
          </p:cNvPicPr>
          <p:nvPr>
            <p:ph idx="1"/>
          </p:nvPr>
        </p:nvPicPr>
        <p:blipFill>
          <a:blip r:embed="rId3" cstate="print"/>
          <a:srcRect l="8048" t="15437" b="11150"/>
          <a:stretch>
            <a:fillRect/>
          </a:stretch>
        </p:blipFill>
        <p:spPr>
          <a:xfrm>
            <a:off x="5135900" y="3978000"/>
            <a:ext cx="4008100" cy="2880000"/>
          </a:xfrm>
        </p:spPr>
      </p:pic>
      <p:sp>
        <p:nvSpPr>
          <p:cNvPr id="4" name="Rechteck 3"/>
          <p:cNvSpPr/>
          <p:nvPr/>
        </p:nvSpPr>
        <p:spPr>
          <a:xfrm>
            <a:off x="0" y="188640"/>
            <a:ext cx="9144000" cy="4524315"/>
          </a:xfrm>
          <a:prstGeom prst="rect">
            <a:avLst/>
          </a:prstGeom>
        </p:spPr>
        <p:txBody>
          <a:bodyPr wrap="square">
            <a:spAutoFit/>
          </a:bodyPr>
          <a:lstStyle/>
          <a:p>
            <a:r>
              <a:rPr lang="de-CH" b="1" dirty="0" smtClean="0"/>
              <a:t>BERLIN </a:t>
            </a:r>
            <a:r>
              <a:rPr lang="de-CH" b="1" i="1" dirty="0" smtClean="0"/>
              <a:t>dpa/taz</a:t>
            </a:r>
            <a:r>
              <a:rPr lang="de-CH" b="1" dirty="0" smtClean="0"/>
              <a:t> | Die US-Luftwaffe steuert Drohnenangriffe in Somalia nach Medienberichten über amerikanische Militärbasen in Deutschland. In einer Flugleitzentrale auf dem US-Stützpunkt im rheinland-pfälzischen </a:t>
            </a:r>
            <a:r>
              <a:rPr lang="de-CH" b="1" dirty="0" err="1" smtClean="0"/>
              <a:t>Ramstein</a:t>
            </a:r>
            <a:r>
              <a:rPr lang="de-CH" b="1" dirty="0" smtClean="0"/>
              <a:t> würden Einsätze in Afrika geplant, berichteten </a:t>
            </a:r>
            <a:r>
              <a:rPr lang="de-CH" b="1" dirty="0" smtClean="0">
                <a:hlinkClick r:id="rId4"/>
              </a:rPr>
              <a:t>die </a:t>
            </a:r>
            <a:r>
              <a:rPr lang="de-CH" b="1" i="1" dirty="0" smtClean="0">
                <a:hlinkClick r:id="rId4"/>
              </a:rPr>
              <a:t>Süddeutsche Zeitung</a:t>
            </a:r>
            <a:r>
              <a:rPr lang="de-CH" b="1" dirty="0" smtClean="0"/>
              <a:t> und das </a:t>
            </a:r>
            <a:r>
              <a:rPr lang="de-CH" b="1" dirty="0" smtClean="0">
                <a:hlinkClick r:id="rId5"/>
              </a:rPr>
              <a:t>ARD-Magazin Panorama</a:t>
            </a:r>
            <a:r>
              <a:rPr lang="de-CH" b="1" dirty="0" smtClean="0"/>
              <a:t>. </a:t>
            </a:r>
          </a:p>
          <a:p>
            <a:endParaRPr lang="de-CH" dirty="0" smtClean="0"/>
          </a:p>
          <a:p>
            <a:r>
              <a:rPr lang="de-CH" b="1" dirty="0" smtClean="0"/>
              <a:t>Über eine Satellitenanlage in </a:t>
            </a:r>
            <a:r>
              <a:rPr lang="de-CH" b="1" dirty="0" err="1" smtClean="0"/>
              <a:t>Ramstein</a:t>
            </a:r>
            <a:r>
              <a:rPr lang="de-CH" b="1" dirty="0" smtClean="0"/>
              <a:t> halte der Pilot in den USA zudem offenbar Kontakt zur Kampfdrohne am afrikanischen Einsatzort. Die Medien zitieren aus einem Papier der US-Luftwaffe: Ohne diese Relais-Station könnten die Angriffe nicht durchgeführt werden. </a:t>
            </a:r>
          </a:p>
          <a:p>
            <a:endParaRPr lang="de-CH" dirty="0" smtClean="0"/>
          </a:p>
          <a:p>
            <a:r>
              <a:rPr lang="de-CH" b="1" dirty="0" smtClean="0"/>
              <a:t>Siehe auch der Film US-Drohnenkrieg: „Die Wunden von Waziristan“ von Madiha Tahir. Sie  beschreibt den Terror den die US-Regierung mit ihren Killerdrohnen gegen die Bevölkerung dieser Region im Nordwesten Pakistans tagtäglich ausübt. </a:t>
            </a:r>
            <a:r>
              <a:rPr lang="de-CH" b="1" u="sng" dirty="0" smtClean="0">
                <a:hlinkClick r:id="rId6"/>
              </a:rPr>
              <a:t>http://www.youtube.com/watch?v=eDy4zqZ0pEo</a:t>
            </a:r>
            <a:endParaRPr lang="de-CH" b="1" dirty="0" smtClean="0"/>
          </a:p>
          <a:p>
            <a:endParaRPr lang="de-CH" dirty="0" smtClean="0"/>
          </a:p>
          <a:p>
            <a:endParaRPr lang="de-CH" dirty="0" smtClean="0"/>
          </a:p>
          <a:p>
            <a:r>
              <a:rPr lang="de-CH" dirty="0" smtClean="0"/>
              <a:t>a</a:t>
            </a:r>
            <a:endParaRPr lang="de-CH" dirty="0"/>
          </a:p>
        </p:txBody>
      </p:sp>
      <p:pic>
        <p:nvPicPr>
          <p:cNvPr id="1026" name="Picture 2" descr="C:\Users\Heinrich\Desktop\1200px-MQ-9_Reaper_-_090609-F-0000M-777 Drohnen.jpg"/>
          <p:cNvPicPr>
            <a:picLocks noChangeAspect="1" noChangeArrowheads="1"/>
          </p:cNvPicPr>
          <p:nvPr/>
        </p:nvPicPr>
        <p:blipFill>
          <a:blip r:embed="rId7" cstate="print"/>
          <a:srcRect/>
          <a:stretch>
            <a:fillRect/>
          </a:stretch>
        </p:blipFill>
        <p:spPr bwMode="auto">
          <a:xfrm>
            <a:off x="0" y="3978000"/>
            <a:ext cx="4070871" cy="2880000"/>
          </a:xfrm>
          <a:prstGeom prst="rect">
            <a:avLst/>
          </a:prstGeom>
          <a:noFill/>
        </p:spPr>
      </p:pic>
    </p:spTree>
  </p:cSld>
  <p:clrMapOvr>
    <a:masterClrMapping/>
  </p:clrMapOvr>
</p:sld>
</file>

<file path=ppt/theme/theme1.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222</Words>
  <Application>Microsoft Office PowerPoint</Application>
  <PresentationFormat>Bildschirmpräsentation (4:3)</PresentationFormat>
  <Paragraphs>30</Paragraphs>
  <Slides>12</Slides>
  <Notes>12</Notes>
  <HiddenSlides>0</HiddenSlides>
  <MMClips>0</MMClips>
  <ScaleCrop>false</ScaleCrop>
  <HeadingPairs>
    <vt:vector size="6" baseType="variant">
      <vt:variant>
        <vt:lpstr>Design</vt:lpstr>
      </vt:variant>
      <vt:variant>
        <vt:i4>1</vt:i4>
      </vt:variant>
      <vt:variant>
        <vt:lpstr>Eingebettete OLE-Server</vt:lpstr>
      </vt:variant>
      <vt:variant>
        <vt:i4>1</vt:i4>
      </vt:variant>
      <vt:variant>
        <vt:lpstr>Folientitel</vt:lpstr>
      </vt:variant>
      <vt:variant>
        <vt:i4>12</vt:i4>
      </vt:variant>
    </vt:vector>
  </HeadingPairs>
  <TitlesOfParts>
    <vt:vector size="14" baseType="lpstr">
      <vt:lpstr>Larissa-Design</vt:lpstr>
      <vt:lpstr>Dokument</vt:lpstr>
      <vt:lpstr>Folie 1</vt:lpstr>
      <vt:lpstr>    Ende Dezember 2013: Junge Frauen an den Prüfungen in der Sekundarschule von New Ways in Merka. 14 Lehrer  unterrichten die 136  Schülerinnen und 264 Schüler.     :    </vt:lpstr>
      <vt:lpstr>Ende Dezember 2013: Junge Männer an den Prüfungen der Sekundarschule von New Ways in Merka. . 14 Lehrer  unterrichten die 136  Schülerinnen und 264 Schüler. </vt:lpstr>
      <vt:lpstr>  Primarschüler erhalten eine Mahlzeit. Für arme Eltern ist diese Verpflegung ihrer Kinder in der Primaschule von New Ways sehr willkommen. 14 Lehrerinnen und Lehrer unterrichten 649 Kinder, zur einen Hälfte Mädchen, zur anderen Knaben. Aus Platzmangel wird in zwei Schichten unterrichtet.    </vt:lpstr>
      <vt:lpstr>Das Welternährungsprogramm liefert für die Schülerspeisung  in Merka keine Lebensmittel mehr wie vor einigen Jahren. </vt:lpstr>
      <vt:lpstr>     In der Sanitation, der Stadtreinigung arbeiten heute 29 Personen, ausser den Leitern alles Frauen. 10 Personen der Equipe arbeiten im Programm „One day one dollar“. Sie erhalten in diesem Programm einen Lohn von 50 Dollar, also etwa 45 Franken im Monat. Wie Bashir Gobdon sagte, ist in Merka bekannt, dass diese Leute von New Ways bezahlt werden und so bestehe eine soziale Kontrolle, dass sie ihre Aufgabe auch erfüllen müssten. </vt:lpstr>
      <vt:lpstr> Im Ambulatorium arbeiten heute 17 Personen, Krankenschwester, Hebammen, ein Laborant, ein Apothekerin, Reinigungspersonal und Wächter. Wie uns mitgeteilt wurde, besuchten im Monat Dezember des letzten Jahres 2078 Personen das Ambulatorium, vor allem Mütter mit ihren Kindern. Ein Arzt fehlt leider im Ambulatorium. </vt:lpstr>
      <vt:lpstr>    Brief wird diskutiert den wir nach Merka geschickt haben.  3.  Januar 2014 Dear All.     On Wednesday 1st January 2014 we had a meeting in our compound to discourse about the letter you wrote to us on 25th December 2013. So here you will find attached photos and a request letter from all New way staff in every section, and I let abdullahi to send you the English version. Thank you and best regards  Saalim </vt:lpstr>
      <vt:lpstr>Brief an den Vorstand des Fördervereins Neue Wege in Somalia in Zürich wird von allen Mitarbeitern der Sektionen unterschrieben.</vt:lpstr>
      <vt:lpstr>.   5. November 2013  Dear Jenny  I inform you that today all activities of new ways were suspended including sanitation. That was related to the explosion targeted on Amisom troops that  happened yesterday afternoon in front of our compounds. And you can find attached photo.s Fortunately it was Friday and there were no students and teachers in the school also the Ambulatory was the same. So from yesterday until now the area is surrounded by the police and the Amisom troops. For more information you will get from Abdullahi.  Best Regards Saalim    </vt:lpstr>
      <vt:lpstr>Somaliland und Puntland im Norden sind früher britische Kolonien gewesen. Der Süden Somalias stand unter italienischer Herrschaft. 1960 wurde Somalia unabhängig.  Seit dem Sturz des Diktators Siad Barre, im Jahr 1991, herrscht in Somalia Bürgerkrieg. Der Norden, Somaliland und Puntland, ist relativ stabil.   In Somalia hat es im Verhältnis zur Bevölkerungszahl (ca. 10  Millionen) weltweit am meisten Flüchtlinge - In Somalia zählt man eine Million intern Vertriebene und eine weitere Million Somalier leben in Nachbarländern. Im kenianischen Flüchtlingslager Dadaab  leben fast 500‘000 somalische Flüchtlinge.  Laut der UNO sind am Horn von Afrika immer noch Millionen Menschen auf Unterstützung angewiesen. Bis jetzt sei nur 4 Prozent der benötigten Hilfe ein-gegangen, laut der UNO. Die Situation sei heute mit 2011 vergleichbar, als 260‘000 Menschen in Somalia verhungerten. Heute leben in Somalia schätzungs-weise 857‘000 Menschen unter „Krisen-und Notfall-bedingungen". Das heisst, viele dieser Menschen leben in ländlichen Gebieten die nur schwer durch Hilfsorganisationen erreichbar sind. Eine Hungersnot herrsche im Land im Moment nicht, aber für rund zwei Millionen Somalis sei die Versorgung mit Lebensmitteln unsicher, laut der UNO.</vt:lpstr>
      <vt:lpstr>Folie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All.   On Wednesday 1st January 2014 we had a meeting in our compound to discourse about the letter you wrote to us on 25th December 2013. So here you will find attached photos and a request letter from all New way staff in every section, and I let abdullahi to send you the English version. Thank you and best regards  Saalim</dc:title>
  <dc:creator>Heinrich</dc:creator>
  <cp:lastModifiedBy>Heinrich</cp:lastModifiedBy>
  <cp:revision>71</cp:revision>
  <dcterms:created xsi:type="dcterms:W3CDTF">2014-02-25T07:26:19Z</dcterms:created>
  <dcterms:modified xsi:type="dcterms:W3CDTF">2014-03-25T16:01:59Z</dcterms:modified>
</cp:coreProperties>
</file>